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3" r:id="rId4"/>
    <p:sldId id="264" r:id="rId5"/>
    <p:sldId id="257" r:id="rId6"/>
    <p:sldId id="258" r:id="rId7"/>
    <p:sldId id="259" r:id="rId8"/>
    <p:sldId id="265" r:id="rId9"/>
    <p:sldId id="262" r:id="rId10"/>
    <p:sldId id="266" r:id="rId1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0"/>
  </p:normalViewPr>
  <p:slideViewPr>
    <p:cSldViewPr snapToGrid="0">
      <p:cViewPr varScale="1">
        <p:scale>
          <a:sx n="90" d="100"/>
          <a:sy n="90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20BF-0EE8-6EDB-5240-F60FBA32B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EFA94-8495-35F2-A36E-110B3323F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3D647-2522-DFBF-C1DE-A323B105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412F-C36F-B548-B62E-4808D2A5841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87A3-3E82-547F-BE4F-562DDDF7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AE881-86BB-3728-974B-691CC5EA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179-37DD-0848-93EF-B11EE001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3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3ACB-47E3-3711-BB38-ECAE020A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77CBC-14AE-882E-6EC4-11E66B910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C65B4-D566-32B6-679C-74AD4720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412F-C36F-B548-B62E-4808D2A5841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0AC19-9BD6-4214-F997-1335EFFB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F5188-5593-EA2B-DCCE-197CF572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179-37DD-0848-93EF-B11EE001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2DA8F-B9AF-B4C2-6B76-E782BF0EF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8572D-B773-8D66-7207-51E17EBA9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2B29C-D23D-D2E5-63C2-1D96F6F70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412F-C36F-B548-B62E-4808D2A5841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55EF8-C322-4DE8-D63A-697BE92C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B764A-96CF-FAFA-F7EC-CC9BB958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179-37DD-0848-93EF-B11EE001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2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64AD-27CD-0132-AF38-841B8B72F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5CB8B-C1B6-F231-44FA-D95CC9E87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A5BC-A63D-08BE-2586-7A9D977C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412F-C36F-B548-B62E-4808D2A5841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06490-1A89-83CC-09D1-C9EA56B1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4929B-AE1A-838D-259F-5F0CAF0E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179-37DD-0848-93EF-B11EE001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9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F87E-3DBB-9890-C671-B9BE3558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13A26-76DF-5783-CFBB-C5C63B094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13C9E-DEA1-BCE1-ADAD-016B917E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412F-C36F-B548-B62E-4808D2A5841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428BA-E84A-A2A4-6DE3-6654B18D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BAF2A-FDAE-1D3C-8F4C-ACE11115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179-37DD-0848-93EF-B11EE001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1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E4A2-D512-A0B7-4068-87C31691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0A353-DA4F-244C-52CE-DDA08084C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9EEDD-1F53-DDBD-92A5-03F8086D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E9863-695D-EBB4-7AE8-EF195352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412F-C36F-B548-B62E-4808D2A5841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46D27-0AC6-A40A-E1AC-9C44DFE39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37D05-FAD2-4F8B-5763-95238AE9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179-37DD-0848-93EF-B11EE001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6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1B47-4593-6D70-8032-4AA66DE0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F8FCE-A04D-BB8B-9397-9E944781C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BC2B4-ACDE-329C-48D6-EDB65D439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20B10-F69B-B3E0-4330-3CA661DFC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03E365-9F23-AE84-78E9-D145651AF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1203E-C24F-0B15-E995-5098E001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412F-C36F-B548-B62E-4808D2A5841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4ECC9-14AB-4FC7-E62A-8C6DBC92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1DC85-0A7A-4B57-E557-999CF0F4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179-37DD-0848-93EF-B11EE001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F32E-D343-2176-290D-6A756508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B37D1-F9B7-2232-08D3-18A29E5B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412F-C36F-B548-B62E-4808D2A5841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D8936-CD46-FFB9-FD9C-A2FED96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A0254-D1A9-BECE-EFB3-5C3E6625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179-37DD-0848-93EF-B11EE001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22FFB-BDC9-9CB7-1D9C-953374478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412F-C36F-B548-B62E-4808D2A5841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FE4A11-A8A6-581E-11B8-174A40C7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297A0-14D0-B303-FD41-0002017C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179-37DD-0848-93EF-B11EE001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8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D4C7-4143-7397-0DE6-F1248CC6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CD0F-2B22-3E0D-084F-1CBC1FD1D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89862-2F54-7EAE-7800-215AA39CB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FCA06-E368-9301-262C-A4C18333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412F-C36F-B548-B62E-4808D2A5841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120ED-90AE-5751-68D4-ED02BE57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7FB11-177E-FA94-7E10-B508A794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179-37DD-0848-93EF-B11EE001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6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00ED-6D26-B2FD-D744-64590D5B4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41760-7DE7-96E1-A310-2ED11ABF6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3EEF7-0ACE-F436-FA6F-5B44F5ECB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4CD00-EE8F-312B-4628-1DF17527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412F-C36F-B548-B62E-4808D2A5841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45B4B-2AB8-837D-3655-CE7A8352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047BA-57ED-315E-A304-E731D2C0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179-37DD-0848-93EF-B11EE001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CD12A5-7469-E3B0-DC4E-7C34BF51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545E2-AD7E-38EC-7CE3-8C7D9EA0F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ADC3C-6DD1-29FC-2C23-D14F12F0B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412F-C36F-B548-B62E-4808D2A5841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63D5-A075-A6B1-942A-A9EE824C0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7D31E-01BB-11C7-DB36-67B9CADA2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8179-37DD-0848-93EF-B11EE001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3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70A8-D31D-59DD-8DB7-2C24A982B2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Persecution: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An Opportunity for 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Total Self-Giving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2FDB1-52A1-8990-FC0E-3AB5C35DC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Pam </a:t>
            </a:r>
            <a:r>
              <a:rPr lang="en-US" dirty="0" err="1">
                <a:solidFill>
                  <a:schemeClr val="bg1"/>
                </a:solidFill>
              </a:rPr>
              <a:t>Arlund</a:t>
            </a:r>
            <a:r>
              <a:rPr lang="en-US" dirty="0">
                <a:solidFill>
                  <a:schemeClr val="bg1"/>
                </a:solidFill>
              </a:rPr>
              <a:t>, PhD</a:t>
            </a:r>
          </a:p>
          <a:p>
            <a:r>
              <a:rPr lang="en-US" dirty="0">
                <a:solidFill>
                  <a:schemeClr val="bg1"/>
                </a:solidFill>
              </a:rPr>
              <a:t>All Nations International</a:t>
            </a:r>
          </a:p>
          <a:p>
            <a:r>
              <a:rPr lang="en-US" dirty="0">
                <a:solidFill>
                  <a:schemeClr val="bg1"/>
                </a:solidFill>
              </a:rPr>
              <a:t>Perspectives Global</a:t>
            </a:r>
          </a:p>
        </p:txBody>
      </p:sp>
    </p:spTree>
    <p:extLst>
      <p:ext uri="{BB962C8B-B14F-4D97-AF65-F5344CB8AC3E}">
        <p14:creationId xmlns:p14="http://schemas.microsoft.com/office/powerpoint/2010/main" val="15935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33C9-4901-1D14-D24B-0C1B70C2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How Should We Respond?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79139-E492-3616-9602-69365D1C1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dirty="0">
                <a:solidFill>
                  <a:schemeClr val="accent4"/>
                </a:solidFill>
                <a:latin typeface="+mj-lt"/>
              </a:rPr>
              <a:t>Total Self-Giving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Mark 12:30 (NIV)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Love the Lord your God with all your heart and with all your soul and with all your mind and with all your strength.’</a:t>
            </a:r>
          </a:p>
        </p:txBody>
      </p:sp>
    </p:spTree>
    <p:extLst>
      <p:ext uri="{BB962C8B-B14F-4D97-AF65-F5344CB8AC3E}">
        <p14:creationId xmlns:p14="http://schemas.microsoft.com/office/powerpoint/2010/main" val="295206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43A8-1652-59FB-B3ED-4CAB757B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Why do we talk about persecution?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2E4F9-AC2D-B4BB-4716-894A8167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latin typeface="+mj-lt"/>
              </a:rPr>
              <a:t>1 Keep on loving each other as brothers and sisters. 3 Remember those in prison, as if you were there yourself. Remember also those being mistreated, </a:t>
            </a:r>
            <a:r>
              <a:rPr lang="en-US" sz="4800" dirty="0">
                <a:solidFill>
                  <a:schemeClr val="accent4"/>
                </a:solidFill>
                <a:latin typeface="+mj-lt"/>
              </a:rPr>
              <a:t>as if you felt their pain in your own bodies.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latin typeface="+mj-lt"/>
              </a:rPr>
              <a:t>Hebrews 13:1,3 (NLT)</a:t>
            </a:r>
            <a:endParaRPr lang="en-US" sz="48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451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43A8-1652-59FB-B3ED-4CAB757B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Why do we talk about persecution?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2E4F9-AC2D-B4BB-4716-894A8167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…as if you felt their pain in your own bodies. (NLT)</a:t>
            </a:r>
          </a:p>
          <a:p>
            <a:pPr marL="0" indent="0">
              <a:buNone/>
            </a:pP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+mj-lt"/>
              </a:rPr>
              <a:t>…imagine you are there with them. (CEV)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…since you yourselves also are in the body. (NASB)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Hebrews 13:3c</a:t>
            </a:r>
          </a:p>
        </p:txBody>
      </p:sp>
    </p:spTree>
    <p:extLst>
      <p:ext uri="{BB962C8B-B14F-4D97-AF65-F5344CB8AC3E}">
        <p14:creationId xmlns:p14="http://schemas.microsoft.com/office/powerpoint/2010/main" val="397790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33C9-4901-1D14-D24B-0C1B70C2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Perhaps there is something deeper we can learn (than admiration or guilt)…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79139-E492-3616-9602-69365D1C1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dirty="0">
                <a:solidFill>
                  <a:schemeClr val="accent4"/>
                </a:solidFill>
                <a:latin typeface="+mj-lt"/>
              </a:rPr>
              <a:t>Total Self-Giving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Mark 12:30 (NIV)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Love the Lord your God with all your heart and with all your soul and with all your mind and with all your strength.’</a:t>
            </a:r>
          </a:p>
        </p:txBody>
      </p:sp>
    </p:spTree>
    <p:extLst>
      <p:ext uri="{BB962C8B-B14F-4D97-AF65-F5344CB8AC3E}">
        <p14:creationId xmlns:p14="http://schemas.microsoft.com/office/powerpoint/2010/main" val="195006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61E726F-3B60-B88F-B03C-F843EA7F40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3B086-1090-7605-0ECB-82E6B1D7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Uyghurs - China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78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88EB-9EAE-2A21-92CA-B000DBD7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Revelation 12: 11 (NIV)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AF53A-ECB2-708A-CE3F-D2FFC46FE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They triumphed over him by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the blood of the Lamb and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by the word of their testimony;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they did not love their lives so much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as to shrink from death.</a:t>
            </a:r>
          </a:p>
        </p:txBody>
      </p:sp>
    </p:spTree>
    <p:extLst>
      <p:ext uri="{BB962C8B-B14F-4D97-AF65-F5344CB8AC3E}">
        <p14:creationId xmlns:p14="http://schemas.microsoft.com/office/powerpoint/2010/main" val="188823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88EB-9EAE-2A21-92CA-B000DBD7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Revelation 12: 11 (NIV)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AF53A-ECB2-708A-CE3F-D2FFC46FE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They triumphed over him by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the blood of the Lamb and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by the </a:t>
            </a:r>
            <a:r>
              <a:rPr lang="en-US" sz="4000" dirty="0">
                <a:solidFill>
                  <a:schemeClr val="accent4"/>
                </a:solidFill>
              </a:rPr>
              <a:t>word (</a:t>
            </a:r>
            <a:r>
              <a:rPr lang="en-US" sz="4000" u="sng" dirty="0">
                <a:solidFill>
                  <a:schemeClr val="accent4"/>
                </a:solidFill>
              </a:rPr>
              <a:t>logos</a:t>
            </a:r>
            <a:r>
              <a:rPr lang="en-US" sz="4000" dirty="0">
                <a:solidFill>
                  <a:schemeClr val="accent4"/>
                </a:solidFill>
              </a:rPr>
              <a:t>) </a:t>
            </a:r>
            <a:r>
              <a:rPr lang="en-US" sz="4000" dirty="0">
                <a:solidFill>
                  <a:schemeClr val="bg1"/>
                </a:solidFill>
              </a:rPr>
              <a:t>of their </a:t>
            </a:r>
            <a:r>
              <a:rPr lang="en-US" sz="4000" dirty="0">
                <a:solidFill>
                  <a:schemeClr val="accent4"/>
                </a:solidFill>
              </a:rPr>
              <a:t>testimony (</a:t>
            </a:r>
            <a:r>
              <a:rPr lang="en-US" sz="4000" u="sng" dirty="0">
                <a:solidFill>
                  <a:schemeClr val="accent4"/>
                </a:solidFill>
              </a:rPr>
              <a:t>martyr</a:t>
            </a:r>
            <a:r>
              <a:rPr lang="en-US" sz="4000" dirty="0">
                <a:solidFill>
                  <a:schemeClr val="accent4"/>
                </a:solidFill>
              </a:rPr>
              <a:t>);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they did not love their lives so much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as to shrink from death.</a:t>
            </a:r>
          </a:p>
        </p:txBody>
      </p:sp>
    </p:spTree>
    <p:extLst>
      <p:ext uri="{BB962C8B-B14F-4D97-AF65-F5344CB8AC3E}">
        <p14:creationId xmlns:p14="http://schemas.microsoft.com/office/powerpoint/2010/main" val="236003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814FAE-8341-88BD-4D9C-9EC75998E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30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379DC9-9F61-4C29-455C-DA704579B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05" r="5695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AD0843-44CF-6EC2-7209-F938834FFCB7}"/>
              </a:ext>
            </a:extLst>
          </p:cNvPr>
          <p:cNvSpPr/>
          <p:nvPr/>
        </p:nvSpPr>
        <p:spPr>
          <a:xfrm>
            <a:off x="0" y="5427107"/>
            <a:ext cx="12192000" cy="871538"/>
          </a:xfrm>
          <a:prstGeom prst="rect">
            <a:avLst/>
          </a:prstGeom>
          <a:solidFill>
            <a:schemeClr val="bg1">
              <a:alpha val="9027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B4E0C-A0E3-6123-EB2A-5C0EDF4FCC0A}"/>
              </a:ext>
            </a:extLst>
          </p:cNvPr>
          <p:cNvSpPr txBox="1"/>
          <p:nvPr/>
        </p:nvSpPr>
        <p:spPr>
          <a:xfrm>
            <a:off x="5010140" y="5570488"/>
            <a:ext cx="21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Bangladesh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496B0B-973E-1F8E-FEF5-18DC178831D8}"/>
              </a:ext>
            </a:extLst>
          </p:cNvPr>
          <p:cNvSpPr/>
          <p:nvPr/>
        </p:nvSpPr>
        <p:spPr>
          <a:xfrm>
            <a:off x="0" y="5315307"/>
            <a:ext cx="12191980" cy="71794"/>
          </a:xfrm>
          <a:prstGeom prst="rect">
            <a:avLst/>
          </a:prstGeom>
          <a:solidFill>
            <a:schemeClr val="bg1">
              <a:alpha val="7482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B2AAF-3EB8-B6DB-B6AB-52E58C122F9A}"/>
              </a:ext>
            </a:extLst>
          </p:cNvPr>
          <p:cNvSpPr/>
          <p:nvPr/>
        </p:nvSpPr>
        <p:spPr>
          <a:xfrm>
            <a:off x="20" y="6338651"/>
            <a:ext cx="12191980" cy="71794"/>
          </a:xfrm>
          <a:prstGeom prst="rect">
            <a:avLst/>
          </a:prstGeom>
          <a:solidFill>
            <a:schemeClr val="bg1">
              <a:alpha val="7482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1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86D3-70C9-049B-3E50-A67DE243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1 Peter 1:23-25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7565B-38BB-FAF9-44AC-34A396230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10515600" cy="46767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23 For you have been born again, not of perishable seed, but of imperishable, through the living and enduring word of God.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24 For,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“All people are like grass,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and all their glory is like the flowers of the field;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grass withers and the flowers fall,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25 but the word of the Lord endures forever.”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And this is the word that was preached to you.</a:t>
            </a:r>
          </a:p>
        </p:txBody>
      </p:sp>
    </p:spTree>
    <p:extLst>
      <p:ext uri="{BB962C8B-B14F-4D97-AF65-F5344CB8AC3E}">
        <p14:creationId xmlns:p14="http://schemas.microsoft.com/office/powerpoint/2010/main" val="2463829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369</Words>
  <Application>Microsoft Macintosh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Persecution: An Opportunity for  Total Self-Giving</vt:lpstr>
      <vt:lpstr>Why do we talk about persecution?</vt:lpstr>
      <vt:lpstr>Why do we talk about persecution?</vt:lpstr>
      <vt:lpstr>Perhaps there is something deeper we can learn (than admiration or guilt)…</vt:lpstr>
      <vt:lpstr>Uyghurs - China</vt:lpstr>
      <vt:lpstr>Revelation 12: 11 (NIV)</vt:lpstr>
      <vt:lpstr>Revelation 12: 11 (NIV)</vt:lpstr>
      <vt:lpstr>PowerPoint Presentation</vt:lpstr>
      <vt:lpstr>1 Peter 1:23-25</vt:lpstr>
      <vt:lpstr>How Should We Respond?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Persecution</dc:title>
  <dc:creator>Pam Arlund</dc:creator>
  <cp:lastModifiedBy>Pam Arlund</cp:lastModifiedBy>
  <cp:revision>6</cp:revision>
  <cp:lastPrinted>2023-11-12T00:43:39Z</cp:lastPrinted>
  <dcterms:created xsi:type="dcterms:W3CDTF">2023-11-10T23:56:41Z</dcterms:created>
  <dcterms:modified xsi:type="dcterms:W3CDTF">2023-11-12T14:33:00Z</dcterms:modified>
</cp:coreProperties>
</file>